
<file path=[Content_Types].xml><?xml version="1.0" encoding="utf-8"?>
<Types xmlns="http://schemas.openxmlformats.org/package/2006/content-types">
  <Default ContentType="image/png" Extension="png"/>
  <Default ContentType="application/vnd.openxmlformats-package.relationships+xml" Extension="rels"/>
  <Default ContentType="application/xml" Extension="xml"/>
  <Default ContentType="image/jpeg" Extension="jpg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theme+xml" PartName="/ppt/theme/theme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12.xml"/>
  <Override ContentType="application/vnd.openxmlformats-package.core-properties+xml" PartName="/docProps/core.xml"/>
  <Override ContentType="application/vnd.openxmlformats-officedocument.extended-properties+xml" PartName="/docProps/app.xml"/>
  <Default ContentType="image/jpeg" Extension="jpeg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app.xml" Type="http://schemas.openxmlformats.org/officeDocument/2006/relationships/extended-properties"/><Relationship Id="rId2" Target="docProps/core.xml" Type="http://schemas.openxmlformats.org/package/2006/relationships/metadata/core-properties"/><Relationship Id="rId1" Target="ppt/presentation.xml" Type="http://schemas.openxmlformats.org/officeDocument/2006/relationships/officeDocument"/><Relationship Id="rId4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it-IT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18" d="100"/>
          <a:sy n="118" d="100"/>
        </p:scale>
        <p:origin x="-276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632E96E-41F7-40C5-8419-297958CC00FA}" type="datetimeFigureOut">
              <a:rPr lang="it-IT"/>
              <a:t>10/01/2024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>
              <a:defRPr/>
            </a:pPr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>
              <a:defRPr/>
            </a:pPr>
            <a:r>
              <a:rPr lang="it-IT"/>
              <a:t>Fare clic per modificare stili del testo dello schema</a:t>
            </a:r>
            <a:endParaRPr/>
          </a:p>
          <a:p>
            <a:pPr lvl="1">
              <a:defRPr/>
            </a:pPr>
            <a:r>
              <a:rPr lang="it-IT"/>
              <a:t>Secondo livello</a:t>
            </a:r>
            <a:endParaRPr/>
          </a:p>
          <a:p>
            <a:pPr lvl="2">
              <a:defRPr/>
            </a:pPr>
            <a:r>
              <a:rPr lang="it-IT"/>
              <a:t>Terzo livello</a:t>
            </a:r>
            <a:endParaRPr/>
          </a:p>
          <a:p>
            <a:pPr lvl="3">
              <a:defRPr/>
            </a:pPr>
            <a:r>
              <a:rPr lang="it-IT"/>
              <a:t>Quarto livello</a:t>
            </a:r>
            <a:endParaRPr/>
          </a:p>
          <a:p>
            <a:pPr lvl="4">
              <a:defRPr/>
            </a:pPr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 bwMode="auto"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2E6999B8-B6B4-4561-A3CD-BBCDAB9FC9D9}" type="slidenum">
              <a:rPr lang="it-IT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145716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>
      <a:defRPr sz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 lang="it-IT">
              <a:latin typeface="Arial"/>
              <a:cs typeface="Arial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2E6999B8-B6B4-4561-A3CD-BBCDAB9FC9D9}" type="slidenum">
              <a:rPr lang="it-IT"/>
              <a:t>1</a:t>
            </a:fld>
            <a:endParaRPr lang="it-IT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E35EAE4E-51AC-33F9-53FD-EB7926E470F0}" type="slidenum">
              <a:rPr/>
              <a:t>10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AF872A78-E6B9-9CD1-57B4-B40DD6E62092}" type="slidenum">
              <a:rPr/>
              <a:t>11</a:t>
            </a:fld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2F1DB0D5-ECE0-02D1-AEAC-919A66006ED0}" type="slidenum">
              <a:rPr/>
              <a:t>12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FCD5B696-8782-54F1-B043-F128DE72CE1F}" type="slidenum">
              <a:rPr/>
              <a:t>2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2419902F-016B-DA2B-1B0C-752B4B5DD1BF}" type="slidenum">
              <a:rPr/>
              <a:t>3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1270CDE7-262B-AE2A-B59C-43F8A6413A8C}" type="slidenum">
              <a:rPr/>
              <a:t>4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3DF6B400-88BC-6BA9-8EE0-FB3CC86AB1CD}" type="slidenum">
              <a:rPr/>
              <a:t>5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8E4CB4B3-EC8F-9D83-304C-9FAC86F1A122}" type="slidenum">
              <a:rPr/>
              <a:t>6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692E2373-9932-6128-0E4E-724330D9820D}" type="slidenum">
              <a:rPr/>
              <a:t>7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D1555B40-7784-5A59-94CE-C4E1A57B3474}" type="slidenum">
              <a:rPr/>
              <a:t>8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52186D6D-7860-6904-BB3F-66D2DCA6D873}" type="slidenum">
              <a:rPr/>
              <a:t>9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 userDrawn="1">
  <p:cSld name="Diapositiva titolo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 bwMode="auto"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pPr>
              <a:defRPr/>
            </a:pPr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 bwMode="auto"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defRPr/>
            </a:pPr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it-IT"/>
              <a:t>10/01/2024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it-IT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x" preserve="1" userDrawn="1">
  <p:cSld name="Titolo e testo vertical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it-IT"/>
              <a:t>Fare clic per modificare stili del testo dello schema</a:t>
            </a:r>
            <a:endParaRPr/>
          </a:p>
          <a:p>
            <a:pPr lvl="1">
              <a:defRPr/>
            </a:pPr>
            <a:r>
              <a:rPr lang="it-IT"/>
              <a:t>Secondo livello</a:t>
            </a:r>
            <a:endParaRPr/>
          </a:p>
          <a:p>
            <a:pPr lvl="2">
              <a:defRPr/>
            </a:pPr>
            <a:r>
              <a:rPr lang="it-IT"/>
              <a:t>Terzo livello</a:t>
            </a:r>
            <a:endParaRPr/>
          </a:p>
          <a:p>
            <a:pPr lvl="3">
              <a:defRPr/>
            </a:pPr>
            <a:r>
              <a:rPr lang="it-IT"/>
              <a:t>Quarto livello</a:t>
            </a:r>
            <a:endParaRPr/>
          </a:p>
          <a:p>
            <a:pPr lvl="4">
              <a:defRPr/>
            </a:pPr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it-IT"/>
              <a:t>10/01/2024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it-IT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itleAndTx" preserve="1" userDrawn="1">
  <p:cSld name="Titolo e testo vertical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 bwMode="auto">
          <a:xfrm>
            <a:off x="8724900" y="365125"/>
            <a:ext cx="2628900" cy="5811838"/>
          </a:xfrm>
        </p:spPr>
        <p:txBody>
          <a:bodyPr vert="eaVert"/>
          <a:lstStyle/>
          <a:p>
            <a:pPr>
              <a:defRPr/>
            </a:pPr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 bwMode="auto">
          <a:xfrm>
            <a:off x="838200" y="365125"/>
            <a:ext cx="7734300" cy="5811838"/>
          </a:xfrm>
        </p:spPr>
        <p:txBody>
          <a:bodyPr vert="eaVert"/>
          <a:lstStyle/>
          <a:p>
            <a:pPr lvl="0">
              <a:defRPr/>
            </a:pPr>
            <a:r>
              <a:rPr lang="it-IT"/>
              <a:t>Fare clic per modificare stili del testo dello schema</a:t>
            </a:r>
            <a:endParaRPr/>
          </a:p>
          <a:p>
            <a:pPr lvl="1">
              <a:defRPr/>
            </a:pPr>
            <a:r>
              <a:rPr lang="it-IT"/>
              <a:t>Secondo livello</a:t>
            </a:r>
            <a:endParaRPr/>
          </a:p>
          <a:p>
            <a:pPr lvl="2">
              <a:defRPr/>
            </a:pPr>
            <a:r>
              <a:rPr lang="it-IT"/>
              <a:t>Terzo livello</a:t>
            </a:r>
            <a:endParaRPr/>
          </a:p>
          <a:p>
            <a:pPr lvl="3">
              <a:defRPr/>
            </a:pPr>
            <a:r>
              <a:rPr lang="it-IT"/>
              <a:t>Quarto livello</a:t>
            </a:r>
            <a:endParaRPr/>
          </a:p>
          <a:p>
            <a:pPr lvl="4">
              <a:defRPr/>
            </a:pPr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it-IT"/>
              <a:t>10/01/2024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it-IT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Titolo e contenuto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it-IT"/>
              <a:t>Fare clic per modificare stili del testo dello schema</a:t>
            </a:r>
            <a:endParaRPr/>
          </a:p>
          <a:p>
            <a:pPr lvl="1">
              <a:defRPr/>
            </a:pPr>
            <a:r>
              <a:rPr lang="it-IT"/>
              <a:t>Secondo livello</a:t>
            </a:r>
            <a:endParaRPr/>
          </a:p>
          <a:p>
            <a:pPr lvl="2">
              <a:defRPr/>
            </a:pPr>
            <a:r>
              <a:rPr lang="it-IT"/>
              <a:t>Terzo livello</a:t>
            </a:r>
            <a:endParaRPr/>
          </a:p>
          <a:p>
            <a:pPr lvl="3">
              <a:defRPr/>
            </a:pPr>
            <a:r>
              <a:rPr lang="it-IT"/>
              <a:t>Quarto livello</a:t>
            </a:r>
            <a:endParaRPr/>
          </a:p>
          <a:p>
            <a:pPr lvl="4">
              <a:defRPr/>
            </a:pPr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it-IT"/>
              <a:t>10/01/2024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it-IT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preserve="1" userDrawn="1">
  <p:cSld name="Intestazione sezion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 bwMode="auto"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pPr>
              <a:defRPr/>
            </a:pPr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it-IT"/>
              <a:t>Fare clic per modificare stili del testo dello schema</a:t>
            </a:r>
            <a:endParaRPr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it-IT"/>
              <a:t>10/01/2024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it-IT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 userDrawn="1">
  <p:cSld name="Due contenuti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 bwMode="auto">
          <a:xfrm>
            <a:off x="838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it-IT"/>
              <a:t>Fare clic per modificare stili del testo dello schema</a:t>
            </a:r>
            <a:endParaRPr/>
          </a:p>
          <a:p>
            <a:pPr lvl="1">
              <a:defRPr/>
            </a:pPr>
            <a:r>
              <a:rPr lang="it-IT"/>
              <a:t>Secondo livello</a:t>
            </a:r>
            <a:endParaRPr/>
          </a:p>
          <a:p>
            <a:pPr lvl="2">
              <a:defRPr/>
            </a:pPr>
            <a:r>
              <a:rPr lang="it-IT"/>
              <a:t>Terzo livello</a:t>
            </a:r>
            <a:endParaRPr/>
          </a:p>
          <a:p>
            <a:pPr lvl="3">
              <a:defRPr/>
            </a:pPr>
            <a:r>
              <a:rPr lang="it-IT"/>
              <a:t>Quarto livello</a:t>
            </a:r>
            <a:endParaRPr/>
          </a:p>
          <a:p>
            <a:pPr lvl="4">
              <a:defRPr/>
            </a:pPr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 bwMode="auto">
          <a:xfrm>
            <a:off x="6172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it-IT"/>
              <a:t>Fare clic per modificare stili del testo dello schema</a:t>
            </a:r>
            <a:endParaRPr/>
          </a:p>
          <a:p>
            <a:pPr lvl="1">
              <a:defRPr/>
            </a:pPr>
            <a:r>
              <a:rPr lang="it-IT"/>
              <a:t>Secondo livello</a:t>
            </a:r>
            <a:endParaRPr/>
          </a:p>
          <a:p>
            <a:pPr lvl="2">
              <a:defRPr/>
            </a:pPr>
            <a:r>
              <a:rPr lang="it-IT"/>
              <a:t>Terzo livello</a:t>
            </a:r>
            <a:endParaRPr/>
          </a:p>
          <a:p>
            <a:pPr lvl="3">
              <a:defRPr/>
            </a:pPr>
            <a:r>
              <a:rPr lang="it-IT"/>
              <a:t>Quarto livello</a:t>
            </a:r>
            <a:endParaRPr/>
          </a:p>
          <a:p>
            <a:pPr lvl="4">
              <a:defRPr/>
            </a:pPr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it-IT"/>
              <a:t>10/01/2024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it-IT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TxTwoObj" preserve="1" userDrawn="1">
  <p:cSld name="Confronto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 bwMode="auto">
          <a:xfrm>
            <a:off x="839788" y="365125"/>
            <a:ext cx="10515600" cy="1325563"/>
          </a:xfrm>
        </p:spPr>
        <p:txBody>
          <a:bodyPr/>
          <a:lstStyle/>
          <a:p>
            <a:pPr>
              <a:defRPr/>
            </a:pPr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it-IT"/>
              <a:t>Fare clic per modificare stili del testo dello schema</a:t>
            </a:r>
            <a:endParaRPr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 bwMode="auto">
          <a:xfrm>
            <a:off x="839788" y="2505074"/>
            <a:ext cx="5157787" cy="3684588"/>
          </a:xfrm>
        </p:spPr>
        <p:txBody>
          <a:bodyPr/>
          <a:lstStyle/>
          <a:p>
            <a:pPr lvl="0">
              <a:defRPr/>
            </a:pPr>
            <a:r>
              <a:rPr lang="it-IT"/>
              <a:t>Fare clic per modificare stili del testo dello schema</a:t>
            </a:r>
            <a:endParaRPr/>
          </a:p>
          <a:p>
            <a:pPr lvl="1">
              <a:defRPr/>
            </a:pPr>
            <a:r>
              <a:rPr lang="it-IT"/>
              <a:t>Secondo livello</a:t>
            </a:r>
            <a:endParaRPr/>
          </a:p>
          <a:p>
            <a:pPr lvl="2">
              <a:defRPr/>
            </a:pPr>
            <a:r>
              <a:rPr lang="it-IT"/>
              <a:t>Terzo livello</a:t>
            </a:r>
            <a:endParaRPr/>
          </a:p>
          <a:p>
            <a:pPr lvl="3">
              <a:defRPr/>
            </a:pPr>
            <a:r>
              <a:rPr lang="it-IT"/>
              <a:t>Quarto livello</a:t>
            </a:r>
            <a:endParaRPr/>
          </a:p>
          <a:p>
            <a:pPr lvl="4">
              <a:defRPr/>
            </a:pPr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 bwMode="auto"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it-IT"/>
              <a:t>Fare clic per modificare stili del testo dello schema</a:t>
            </a:r>
            <a:endParaRPr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 bwMode="auto">
          <a:xfrm>
            <a:off x="6172200" y="2505074"/>
            <a:ext cx="5183188" cy="3684588"/>
          </a:xfrm>
        </p:spPr>
        <p:txBody>
          <a:bodyPr/>
          <a:lstStyle/>
          <a:p>
            <a:pPr lvl="0">
              <a:defRPr/>
            </a:pPr>
            <a:r>
              <a:rPr lang="it-IT"/>
              <a:t>Fare clic per modificare stili del testo dello schema</a:t>
            </a:r>
            <a:endParaRPr/>
          </a:p>
          <a:p>
            <a:pPr lvl="1">
              <a:defRPr/>
            </a:pPr>
            <a:r>
              <a:rPr lang="it-IT"/>
              <a:t>Secondo livello</a:t>
            </a:r>
            <a:endParaRPr/>
          </a:p>
          <a:p>
            <a:pPr lvl="2">
              <a:defRPr/>
            </a:pPr>
            <a:r>
              <a:rPr lang="it-IT"/>
              <a:t>Terzo livello</a:t>
            </a:r>
            <a:endParaRPr/>
          </a:p>
          <a:p>
            <a:pPr lvl="3">
              <a:defRPr/>
            </a:pPr>
            <a:r>
              <a:rPr lang="it-IT"/>
              <a:t>Quarto livello</a:t>
            </a:r>
            <a:endParaRPr/>
          </a:p>
          <a:p>
            <a:pPr lvl="4">
              <a:defRPr/>
            </a:pPr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it-IT"/>
              <a:t>10/01/2024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it-IT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Solo titolo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it-IT"/>
              <a:t>10/01/2024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it-IT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Vuota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it-IT"/>
              <a:t>10/01/2024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it-IT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Tx" preserve="1" userDrawn="1">
  <p:cSld name="Contenuto con didascalia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it-IT"/>
              <a:t>Fare clic per modificare stili del testo dello schema</a:t>
            </a:r>
            <a:endParaRPr/>
          </a:p>
          <a:p>
            <a:pPr lvl="1">
              <a:defRPr/>
            </a:pPr>
            <a:r>
              <a:rPr lang="it-IT"/>
              <a:t>Secondo livello</a:t>
            </a:r>
            <a:endParaRPr/>
          </a:p>
          <a:p>
            <a:pPr lvl="2">
              <a:defRPr/>
            </a:pPr>
            <a:r>
              <a:rPr lang="it-IT"/>
              <a:t>Terzo livello</a:t>
            </a:r>
            <a:endParaRPr/>
          </a:p>
          <a:p>
            <a:pPr lvl="3">
              <a:defRPr/>
            </a:pPr>
            <a:r>
              <a:rPr lang="it-IT"/>
              <a:t>Quarto livello</a:t>
            </a:r>
            <a:endParaRPr/>
          </a:p>
          <a:p>
            <a:pPr lvl="4">
              <a:defRPr/>
            </a:pPr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it-IT"/>
              <a:t>Fare clic per modificare stili del testo dello schema</a:t>
            </a:r>
            <a:endParaRPr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it-IT"/>
              <a:t>10/01/2024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it-IT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picTx" preserve="1" userDrawn="1">
  <p:cSld name="Immagine con didascalia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 noChangeAspect="1"/>
          </p:cNvSpPr>
          <p:nvPr>
            <p:ph type="pic" idx="1"/>
          </p:nvPr>
        </p:nvSpPr>
        <p:spPr bwMode="auto"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r>
              <a:rPr lang="it-IT"/>
              <a:t>Click icon to add picture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it-IT"/>
              <a:t>Fare clic per modificare stili del testo dello schema</a:t>
            </a:r>
            <a:endParaRPr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it-IT"/>
              <a:t>10/01/2024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it-IT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it-IT"/>
              <a:t>Fare clic per modificare stili del testo dello schema</a:t>
            </a:r>
            <a:endParaRPr/>
          </a:p>
          <a:p>
            <a:pPr lvl="1">
              <a:defRPr/>
            </a:pPr>
            <a:r>
              <a:rPr lang="it-IT"/>
              <a:t>Secondo livello</a:t>
            </a:r>
            <a:endParaRPr/>
          </a:p>
          <a:p>
            <a:pPr lvl="2">
              <a:defRPr/>
            </a:pPr>
            <a:r>
              <a:rPr lang="it-IT"/>
              <a:t>Terzo livello</a:t>
            </a:r>
            <a:endParaRPr/>
          </a:p>
          <a:p>
            <a:pPr lvl="3">
              <a:defRPr/>
            </a:pPr>
            <a:r>
              <a:rPr lang="it-IT"/>
              <a:t>Quarto livello</a:t>
            </a:r>
            <a:endParaRPr/>
          </a:p>
          <a:p>
            <a:pPr lvl="4">
              <a:defRPr/>
            </a:pPr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CC18F51-09EC-435C-A3BA-64A766E099C0}" type="datetimeFigureOut">
              <a:rPr lang="it-IT"/>
              <a:t>10/01/2024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8395586-F03A-48D1-94DF-16B239DF4FB5}" type="slidenum">
              <a:rPr lang="it-IT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>
        <a:lnSpc>
          <a:spcPct val="90000"/>
        </a:lnSpc>
        <a:spcBef>
          <a:spcPts val="0"/>
        </a:spcBef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>
        <a:lnSpc>
          <a:spcPct val="90000"/>
        </a:lnSpc>
        <a:spcBef>
          <a:spcPts val="1000"/>
        </a:spcBef>
        <a:buFont typeface="Arial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jpg"/><Relationship Id="rId4" Type="http://schemas.openxmlformats.org/officeDocument/2006/relationships/image" Target="../media/image16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jpg"/><Relationship Id="rId4" Type="http://schemas.openxmlformats.org/officeDocument/2006/relationships/image" Target="../media/image18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3.xml.rels><?xml version="1.0" encoding="UTF-8" standalone="yes" ?><Relationships xmlns="http://schemas.openxmlformats.org/package/2006/relationships"><Relationship Id="rId3" Target="../media/image1.png" Type="http://schemas.openxmlformats.org/officeDocument/2006/relationships/image"/><Relationship Id="rId2" Target="../notesSlides/notesSlide3.xml" Type="http://schemas.openxmlformats.org/officeDocument/2006/relationships/notesSlide"/><Relationship Id="rId1" Target="../slideLayouts/slideLayout2.xml" Type="http://schemas.openxmlformats.org/officeDocument/2006/relationships/slideLayout"/><Relationship Id="rId5" Target="../media/image5.jpg" Type="http://schemas.openxmlformats.org/officeDocument/2006/relationships/image"/><Relationship Id="rId4" Target="../media/image4.jpeg" Type="http://schemas.openxmlformats.org/officeDocument/2006/relationships/image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g"/><Relationship Id="rId4" Type="http://schemas.openxmlformats.org/officeDocument/2006/relationships/image" Target="../media/image9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g"/><Relationship Id="rId4" Type="http://schemas.openxmlformats.org/officeDocument/2006/relationships/image" Target="../media/image1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auto"/>
        <p:txBody>
          <a:bodyPr vertOverflow="overflow" horzOverflow="overflow" vert="horz" wrap="square" lIns="91440" tIns="45720" rIns="91440" bIns="45720" numCol="1" spcCol="0" rtlCol="0" fromWordArt="0" anchor="b" anchorCtr="0" forceAA="0" compatLnSpc="0">
            <a:normAutofit/>
          </a:bodyPr>
          <a:lstStyle/>
          <a:p>
            <a:pPr>
              <a:defRPr/>
            </a:pPr>
            <a:r>
              <a:rPr lang="it-IT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</a:rPr>
              <a:t>Matrimonio e patrimonio.</a:t>
            </a:r>
            <a:br>
              <a:rPr lang="it-IT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</a:rPr>
            </a:br>
            <a:r>
              <a:rPr lang="it-IT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</a:rPr>
              <a:t>Strategia politica e vincoli d’amore alla corte dei Gonzaga.</a:t>
            </a:r>
            <a:br>
              <a:rPr lang="it-IT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</a:rPr>
            </a:br>
            <a:endParaRPr lang="it-IT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" panose="020B0502040204020203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auto"/>
        <p:txBody>
          <a:bodyPr/>
          <a:lstStyle/>
          <a:p>
            <a:pPr>
              <a:defRPr/>
            </a:pPr>
            <a:r>
              <a:rPr lang="it-IT" dirty="0"/>
              <a:t>A cura di Federica Pradella.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5107" y="6003347"/>
            <a:ext cx="2773686" cy="48768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:p159="http://schemas.microsoft.com/office/powerpoint/2015/09/main" xmlns:w="http://schemas.openxmlformats.org/wordprocessingml/2006/main" xmlns:m="http://schemas.openxmlformats.org/officeDocument/2006/math" xmlns="" Requires="p159">
      <p:transition p14:dur="2000" advClick="1"/>
    </mc:Choice>
    <mc:Fallback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126955335" name="Titolo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</a:rPr>
              <a:t>Gian</a:t>
            </a:r>
            <a:r>
              <a:rPr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</a:rPr>
              <a:t> </a:t>
            </a:r>
            <a:r>
              <a:rPr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</a:rPr>
              <a:t>Galeazzo</a:t>
            </a:r>
            <a:r>
              <a:rPr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</a:rPr>
              <a:t> Visconti e Caterina Visconti</a:t>
            </a:r>
          </a:p>
        </p:txBody>
      </p:sp>
      <p:pic>
        <p:nvPicPr>
          <p:cNvPr id="2" name="Segnaposto contenuto 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054580" y="5950395"/>
            <a:ext cx="2773686" cy="487681"/>
          </a:xfrm>
        </p:spPr>
      </p:pic>
      <p:pic>
        <p:nvPicPr>
          <p:cNvPr id="1898207683" name="Immagine 1898207682"/>
          <p:cNvPicPr>
            <a:picLocks noChangeAspect="1"/>
          </p:cNvPicPr>
          <p:nvPr/>
        </p:nvPicPr>
        <p:blipFill>
          <a:blip r:embed="rId4"/>
          <a:stretch/>
        </p:blipFill>
        <p:spPr bwMode="auto">
          <a:xfrm>
            <a:off x="1804438" y="1850040"/>
            <a:ext cx="2952749" cy="3476624"/>
          </a:xfrm>
          <a:prstGeom prst="rect">
            <a:avLst/>
          </a:prstGeom>
        </p:spPr>
      </p:pic>
      <p:pic>
        <p:nvPicPr>
          <p:cNvPr id="587752804" name="Immagine 587752803"/>
          <p:cNvPicPr>
            <a:picLocks noChangeAspect="1"/>
          </p:cNvPicPr>
          <p:nvPr/>
        </p:nvPicPr>
        <p:blipFill>
          <a:blip r:embed="rId5"/>
          <a:stretch/>
        </p:blipFill>
        <p:spPr bwMode="auto">
          <a:xfrm>
            <a:off x="6626786" y="1769121"/>
            <a:ext cx="2968671" cy="377392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:p159="http://schemas.microsoft.com/office/powerpoint/2015/09/main" xmlns:w="http://schemas.openxmlformats.org/wordprocessingml/2006/main" xmlns:m="http://schemas.openxmlformats.org/officeDocument/2006/math" xmlns="" Requires="p159">
      <p:transition p14:dur="2000" advClick="1"/>
    </mc:Choice>
    <mc:Fallback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351565298" name="Titolo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endParaRPr dirty="0"/>
          </a:p>
        </p:txBody>
      </p:sp>
      <p:pic>
        <p:nvPicPr>
          <p:cNvPr id="2" name="Segnaposto contenuto 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046488" y="5998947"/>
            <a:ext cx="2773686" cy="487681"/>
          </a:xfrm>
        </p:spPr>
      </p:pic>
      <p:pic>
        <p:nvPicPr>
          <p:cNvPr id="1972897874" name="Immagine 1972897873"/>
          <p:cNvPicPr>
            <a:picLocks noChangeAspect="1"/>
          </p:cNvPicPr>
          <p:nvPr/>
        </p:nvPicPr>
        <p:blipFill>
          <a:blip r:embed="rId4"/>
          <a:stretch/>
        </p:blipFill>
        <p:spPr bwMode="auto">
          <a:xfrm>
            <a:off x="705478" y="1738481"/>
            <a:ext cx="4939191" cy="3634936"/>
          </a:xfrm>
          <a:prstGeom prst="rect">
            <a:avLst/>
          </a:prstGeom>
        </p:spPr>
      </p:pic>
      <p:pic>
        <p:nvPicPr>
          <p:cNvPr id="571216484" name="Immagine 571216483"/>
          <p:cNvPicPr>
            <a:picLocks noChangeAspect="1"/>
          </p:cNvPicPr>
          <p:nvPr/>
        </p:nvPicPr>
        <p:blipFill>
          <a:blip r:embed="rId5"/>
          <a:stretch/>
        </p:blipFill>
        <p:spPr bwMode="auto">
          <a:xfrm>
            <a:off x="6141615" y="1738481"/>
            <a:ext cx="4936382" cy="370228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:p159="http://schemas.microsoft.com/office/powerpoint/2015/09/main" xmlns:w="http://schemas.openxmlformats.org/wordprocessingml/2006/main" xmlns:m="http://schemas.openxmlformats.org/officeDocument/2006/math" xmlns="" Requires="p159">
      <p:transition p14:dur="2000" advClick="1"/>
    </mc:Choice>
    <mc:Fallback>
      <p:transition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165438662" name="Titolo 1"/>
          <p:cNvSpPr>
            <a:spLocks noGrp="1"/>
          </p:cNvSpPr>
          <p:nvPr>
            <p:ph type="title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</a:rPr>
              <a:t>Girolamo</a:t>
            </a:r>
            <a:r>
              <a:rPr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</a:rPr>
              <a:t> Fiorio,1829.</a:t>
            </a:r>
          </a:p>
        </p:txBody>
      </p:sp>
      <p:pic>
        <p:nvPicPr>
          <p:cNvPr id="2" name="Segnaposto contenuto 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127408" y="6015131"/>
            <a:ext cx="2773686" cy="487681"/>
          </a:xfrm>
        </p:spPr>
      </p:pic>
      <p:pic>
        <p:nvPicPr>
          <p:cNvPr id="1510483404" name="Immagine 1510483403"/>
          <p:cNvPicPr>
            <a:picLocks noChangeAspect="1"/>
          </p:cNvPicPr>
          <p:nvPr/>
        </p:nvPicPr>
        <p:blipFill>
          <a:blip r:embed="rId4"/>
          <a:stretch/>
        </p:blipFill>
        <p:spPr bwMode="auto">
          <a:xfrm>
            <a:off x="4224507" y="1828800"/>
            <a:ext cx="3097391" cy="450529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:p159="http://schemas.microsoft.com/office/powerpoint/2015/09/main" xmlns:w="http://schemas.openxmlformats.org/wordprocessingml/2006/main" xmlns:m="http://schemas.openxmlformats.org/officeDocument/2006/math" xmlns="" Requires="p159">
      <p:transition p14:dur="2000" advClick="1"/>
    </mc:Choice>
    <mc:Fallback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833357720" name="Titolo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</a:rPr>
              <a:t>Palazzo </a:t>
            </a:r>
            <a:r>
              <a:rPr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</a:rPr>
              <a:t>Ducale</a:t>
            </a:r>
            <a:r>
              <a:rPr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</a:rPr>
              <a:t> di Mantova, </a:t>
            </a:r>
            <a:r>
              <a:rPr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</a:rPr>
              <a:t>ritratto</a:t>
            </a:r>
            <a:r>
              <a:rPr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</a:rPr>
              <a:t> di </a:t>
            </a:r>
            <a:r>
              <a:rPr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</a:rPr>
              <a:t>Contessina</a:t>
            </a:r>
            <a:r>
              <a:rPr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</a:rPr>
              <a:t> De Medici</a:t>
            </a:r>
            <a:br>
              <a:rPr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</a:rPr>
            </a:br>
            <a:r>
              <a:rPr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</a:rPr>
              <a:t>Lorenzo Lotto, </a:t>
            </a:r>
            <a:r>
              <a:rPr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</a:rPr>
              <a:t>ritratto</a:t>
            </a:r>
            <a:r>
              <a:rPr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</a:rPr>
              <a:t> di Leone </a:t>
            </a:r>
            <a:r>
              <a:rPr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</a:rPr>
              <a:t>Brembati</a:t>
            </a:r>
            <a:r>
              <a:rPr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</a:rPr>
              <a:t> (1524- Vienna)</a:t>
            </a:r>
            <a:endParaRPr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" panose="020B0502040204020203" pitchFamily="34" charset="0"/>
            </a:endParaRPr>
          </a:p>
        </p:txBody>
      </p:sp>
      <p:pic>
        <p:nvPicPr>
          <p:cNvPr id="2" name="Segnaposto contenuto 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095040" y="6193155"/>
            <a:ext cx="2773686" cy="487681"/>
          </a:xfrm>
        </p:spPr>
      </p:pic>
      <p:pic>
        <p:nvPicPr>
          <p:cNvPr id="1837025232" name="Immagine 1837025231"/>
          <p:cNvPicPr>
            <a:picLocks noChangeAspect="1"/>
          </p:cNvPicPr>
          <p:nvPr/>
        </p:nvPicPr>
        <p:blipFill>
          <a:blip r:embed="rId4"/>
          <a:stretch/>
        </p:blipFill>
        <p:spPr bwMode="auto">
          <a:xfrm>
            <a:off x="2057960" y="1760048"/>
            <a:ext cx="3152138" cy="3952524"/>
          </a:xfrm>
          <a:prstGeom prst="rect">
            <a:avLst/>
          </a:prstGeom>
        </p:spPr>
      </p:pic>
      <p:pic>
        <p:nvPicPr>
          <p:cNvPr id="1531432887" name="Immagine 1531432886"/>
          <p:cNvPicPr>
            <a:picLocks noChangeAspect="1"/>
          </p:cNvPicPr>
          <p:nvPr/>
        </p:nvPicPr>
        <p:blipFill>
          <a:blip r:embed="rId5"/>
          <a:stretch/>
        </p:blipFill>
        <p:spPr bwMode="auto">
          <a:xfrm>
            <a:off x="6449353" y="1800509"/>
            <a:ext cx="2812530" cy="387160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:p159="http://schemas.microsoft.com/office/powerpoint/2015/09/main" xmlns:w="http://schemas.openxmlformats.org/wordprocessingml/2006/main" xmlns:m="http://schemas.openxmlformats.org/officeDocument/2006/math" xmlns="" Requires="p159">
      <p:transition p14:dur="2000" advClick="1"/>
    </mc:Choice>
    <mc:Fallback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846195931" name="Titolo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</a:rPr>
              <a:t>La </a:t>
            </a:r>
            <a:r>
              <a:rPr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</a:rPr>
              <a:t>Dama</a:t>
            </a:r>
            <a:r>
              <a:rPr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</a:rPr>
              <a:t> </a:t>
            </a:r>
            <a:r>
              <a:rPr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</a:rPr>
              <a:t>delle</a:t>
            </a:r>
            <a:r>
              <a:rPr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</a:rPr>
              <a:t> </a:t>
            </a:r>
            <a:r>
              <a:rPr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</a:rPr>
              <a:t>licnidi</a:t>
            </a:r>
            <a:r>
              <a:rPr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</a:rPr>
              <a:t> e Federico II Gonzaga</a:t>
            </a:r>
            <a:endParaRPr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" panose="020B0502040204020203" pitchFamily="34" charset="0"/>
            </a:endParaRPr>
          </a:p>
        </p:txBody>
      </p:sp>
      <p:pic>
        <p:nvPicPr>
          <p:cNvPr id="2" name="Segnaposto contenuto 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078856" y="6015131"/>
            <a:ext cx="2773686" cy="487681"/>
          </a:xfrm>
        </p:spPr>
      </p:pic>
      <p:pic>
        <p:nvPicPr>
          <p:cNvPr id="1270105530" name="Immagine 1270105529"/>
          <p:cNvPicPr>
            <a:picLocks noChangeAspect="1"/>
          </p:cNvPicPr>
          <p:nvPr/>
        </p:nvPicPr>
        <p:blipFill>
          <a:blip r:embed="rId4"/>
          <a:stretch/>
        </p:blipFill>
        <p:spPr bwMode="auto">
          <a:xfrm>
            <a:off x="2004100" y="1821772"/>
            <a:ext cx="2882938" cy="3682795"/>
          </a:xfrm>
          <a:prstGeom prst="rect">
            <a:avLst/>
          </a:prstGeom>
        </p:spPr>
      </p:pic>
      <p:pic>
        <p:nvPicPr>
          <p:cNvPr id="657308860" name="Immagine 657308859"/>
          <p:cNvPicPr>
            <a:picLocks noChangeAspect="1"/>
          </p:cNvPicPr>
          <p:nvPr/>
        </p:nvPicPr>
        <p:blipFill>
          <a:blip r:embed="rId5"/>
          <a:stretch/>
        </p:blipFill>
        <p:spPr bwMode="auto">
          <a:xfrm>
            <a:off x="6393294" y="1821772"/>
            <a:ext cx="2846197" cy="359332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:p159="http://schemas.microsoft.com/office/powerpoint/2015/09/main" xmlns:w="http://schemas.openxmlformats.org/wordprocessingml/2006/main" xmlns:m="http://schemas.openxmlformats.org/officeDocument/2006/math" xmlns="" Requires="p159">
      <p:transition p14:dur="2000" advClick="1"/>
    </mc:Choice>
    <mc:Fallback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255760216" name="Titolo 1"/>
          <p:cNvSpPr>
            <a:spLocks noGrp="1"/>
          </p:cNvSpPr>
          <p:nvPr>
            <p:ph type="title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</a:rPr>
              <a:t>Luigi </a:t>
            </a:r>
            <a:r>
              <a:rPr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</a:rPr>
              <a:t>Corradi</a:t>
            </a:r>
            <a:r>
              <a:rPr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</a:rPr>
              <a:t> da Gonzaga 1268-1360</a:t>
            </a:r>
          </a:p>
        </p:txBody>
      </p:sp>
      <p:pic>
        <p:nvPicPr>
          <p:cNvPr id="2" name="Segnaposto contenuto 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135500" y="6031315"/>
            <a:ext cx="2773686" cy="487681"/>
          </a:xfrm>
        </p:spPr>
      </p:pic>
      <p:pic>
        <p:nvPicPr>
          <p:cNvPr id="1840926846" name="Immagine 1840926845"/>
          <p:cNvPicPr>
            <a:picLocks noChangeAspect="1"/>
          </p:cNvPicPr>
          <p:nvPr/>
        </p:nvPicPr>
        <p:blipFill>
          <a:blip r:embed="rId4"/>
          <a:stretch/>
        </p:blipFill>
        <p:spPr bwMode="auto">
          <a:xfrm>
            <a:off x="895133" y="1780483"/>
            <a:ext cx="2988681" cy="3982418"/>
          </a:xfrm>
          <a:prstGeom prst="rect">
            <a:avLst/>
          </a:prstGeom>
        </p:spPr>
      </p:pic>
      <p:pic>
        <p:nvPicPr>
          <p:cNvPr id="1671853353" name="Immagine 1671853352"/>
          <p:cNvPicPr>
            <a:picLocks noChangeAspect="1"/>
          </p:cNvPicPr>
          <p:nvPr/>
        </p:nvPicPr>
        <p:blipFill>
          <a:blip r:embed="rId5"/>
          <a:stretch/>
        </p:blipFill>
        <p:spPr bwMode="auto">
          <a:xfrm>
            <a:off x="4874658" y="1780483"/>
            <a:ext cx="2978380" cy="3574055"/>
          </a:xfrm>
          <a:prstGeom prst="rect">
            <a:avLst/>
          </a:prstGeom>
        </p:spPr>
      </p:pic>
      <p:pic>
        <p:nvPicPr>
          <p:cNvPr id="1958175221" name="Immagine 1958175220"/>
          <p:cNvPicPr>
            <a:picLocks noChangeAspect="1"/>
          </p:cNvPicPr>
          <p:nvPr/>
        </p:nvPicPr>
        <p:blipFill>
          <a:blip r:embed="rId6"/>
          <a:stretch/>
        </p:blipFill>
        <p:spPr bwMode="auto">
          <a:xfrm>
            <a:off x="8446843" y="1780483"/>
            <a:ext cx="2730234" cy="317469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:p159="http://schemas.microsoft.com/office/powerpoint/2015/09/main" xmlns:w="http://schemas.openxmlformats.org/wordprocessingml/2006/main" xmlns:m="http://schemas.openxmlformats.org/officeDocument/2006/math" xmlns="" Requires="p159">
      <p:transition p14:dur="2000" advClick="1"/>
    </mc:Choice>
    <mc:Fallback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10130402" name="Titolo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</a:rPr>
              <a:t>Luigi Gonzaga e </a:t>
            </a:r>
            <a:r>
              <a:rPr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</a:rPr>
              <a:t>Richeldina</a:t>
            </a:r>
            <a:r>
              <a:rPr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</a:rPr>
              <a:t> </a:t>
            </a:r>
            <a:r>
              <a:rPr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</a:rPr>
              <a:t>dei</a:t>
            </a:r>
            <a:r>
              <a:rPr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</a:rPr>
              <a:t> </a:t>
            </a:r>
            <a:r>
              <a:rPr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</a:rPr>
              <a:t>Ramberti</a:t>
            </a:r>
            <a:endParaRPr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" panose="020B0502040204020203" pitchFamily="34" charset="0"/>
            </a:endParaRPr>
          </a:p>
        </p:txBody>
      </p:sp>
      <p:pic>
        <p:nvPicPr>
          <p:cNvPr id="2" name="Segnaposto contenuto 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224513" y="6225523"/>
            <a:ext cx="2773686" cy="487681"/>
          </a:xfrm>
        </p:spPr>
      </p:pic>
      <p:pic>
        <p:nvPicPr>
          <p:cNvPr id="338693246" name="Immagine 338693245"/>
          <p:cNvPicPr>
            <a:picLocks noChangeAspect="1"/>
          </p:cNvPicPr>
          <p:nvPr/>
        </p:nvPicPr>
        <p:blipFill>
          <a:blip r:embed="rId4"/>
          <a:stretch/>
        </p:blipFill>
        <p:spPr bwMode="auto">
          <a:xfrm>
            <a:off x="1885984" y="1836891"/>
            <a:ext cx="2820286" cy="4175489"/>
          </a:xfrm>
          <a:prstGeom prst="rect">
            <a:avLst/>
          </a:prstGeom>
        </p:spPr>
      </p:pic>
      <p:pic>
        <p:nvPicPr>
          <p:cNvPr id="254912929" name="Immagine 254912928"/>
          <p:cNvPicPr>
            <a:picLocks noChangeAspect="1"/>
          </p:cNvPicPr>
          <p:nvPr/>
        </p:nvPicPr>
        <p:blipFill>
          <a:blip r:embed="rId5"/>
          <a:stretch/>
        </p:blipFill>
        <p:spPr bwMode="auto">
          <a:xfrm>
            <a:off x="6180603" y="1836891"/>
            <a:ext cx="3257416" cy="384225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:p159="http://schemas.microsoft.com/office/powerpoint/2015/09/main" xmlns:w="http://schemas.openxmlformats.org/wordprocessingml/2006/main" xmlns:m="http://schemas.openxmlformats.org/officeDocument/2006/math" xmlns="" Requires="p159">
      <p:transition p14:dur="2000" advClick="1"/>
    </mc:Choice>
    <mc:Fallback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94666325" name="Titolo 1"/>
          <p:cNvSpPr>
            <a:spLocks noGrp="1"/>
          </p:cNvSpPr>
          <p:nvPr>
            <p:ph type="title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</a:rPr>
              <a:t>Festeggiamenti</a:t>
            </a:r>
            <a:r>
              <a:rPr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</a:rPr>
              <a:t> con </a:t>
            </a:r>
            <a:r>
              <a:rPr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</a:rPr>
              <a:t>banchetti</a:t>
            </a:r>
            <a:r>
              <a:rPr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</a:rPr>
              <a:t> e </a:t>
            </a:r>
            <a:r>
              <a:rPr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</a:rPr>
              <a:t>tornei</a:t>
            </a:r>
            <a:r>
              <a:rPr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</a:rPr>
              <a:t> </a:t>
            </a:r>
          </a:p>
        </p:txBody>
      </p:sp>
      <p:pic>
        <p:nvPicPr>
          <p:cNvPr id="2" name="Segnaposto contenuto 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014121" y="6047499"/>
            <a:ext cx="2773686" cy="487681"/>
          </a:xfrm>
        </p:spPr>
      </p:pic>
      <p:pic>
        <p:nvPicPr>
          <p:cNvPr id="584274622" name="Immagine 584274621"/>
          <p:cNvPicPr>
            <a:picLocks noChangeAspect="1"/>
          </p:cNvPicPr>
          <p:nvPr/>
        </p:nvPicPr>
        <p:blipFill>
          <a:blip r:embed="rId4"/>
          <a:stretch/>
        </p:blipFill>
        <p:spPr bwMode="auto">
          <a:xfrm>
            <a:off x="1022647" y="1645680"/>
            <a:ext cx="8915390" cy="408622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:p159="http://schemas.microsoft.com/office/powerpoint/2015/09/main" xmlns:w="http://schemas.openxmlformats.org/wordprocessingml/2006/main" xmlns:m="http://schemas.openxmlformats.org/officeDocument/2006/math" xmlns="" Requires="p159">
      <p:transition p14:dur="2000" advClick="1"/>
    </mc:Choice>
    <mc:Fallback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929032026" name="Titolo 1"/>
          <p:cNvSpPr>
            <a:spLocks noGrp="1"/>
          </p:cNvSpPr>
          <p:nvPr>
            <p:ph type="title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</a:rPr>
              <a:t>Francesco I Gonzaga 1366-1407</a:t>
            </a:r>
          </a:p>
        </p:txBody>
      </p:sp>
      <p:pic>
        <p:nvPicPr>
          <p:cNvPr id="2" name="Segnaposto contenuto 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949383" y="6071775"/>
            <a:ext cx="2773686" cy="487681"/>
          </a:xfrm>
        </p:spPr>
      </p:pic>
      <p:pic>
        <p:nvPicPr>
          <p:cNvPr id="1333821474" name="Immagine 1333821473"/>
          <p:cNvPicPr>
            <a:picLocks noChangeAspect="1"/>
          </p:cNvPicPr>
          <p:nvPr/>
        </p:nvPicPr>
        <p:blipFill>
          <a:blip r:embed="rId4"/>
          <a:stretch/>
        </p:blipFill>
        <p:spPr bwMode="auto">
          <a:xfrm>
            <a:off x="3788953" y="1869261"/>
            <a:ext cx="3360761" cy="394356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:p159="http://schemas.microsoft.com/office/powerpoint/2015/09/main" xmlns:w="http://schemas.openxmlformats.org/wordprocessingml/2006/main" xmlns:m="http://schemas.openxmlformats.org/officeDocument/2006/math" xmlns="" Requires="p159">
      <p:transition p14:dur="2000" advClick="1"/>
    </mc:Choice>
    <mc:Fallback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82693761" name="Titolo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</a:rPr>
              <a:t>Bernabò</a:t>
            </a:r>
            <a:r>
              <a:rPr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</a:rPr>
              <a:t> Visconti e Beatrice </a:t>
            </a:r>
            <a:r>
              <a:rPr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</a:rPr>
              <a:t>della</a:t>
            </a:r>
            <a:r>
              <a:rPr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</a:rPr>
              <a:t> Scala</a:t>
            </a:r>
          </a:p>
        </p:txBody>
      </p:sp>
      <p:pic>
        <p:nvPicPr>
          <p:cNvPr id="2" name="Segnaposto contenuto 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973660" y="6015131"/>
            <a:ext cx="2773686" cy="487681"/>
          </a:xfrm>
        </p:spPr>
      </p:pic>
      <p:pic>
        <p:nvPicPr>
          <p:cNvPr id="1759765103" name="Immagine 1759765102"/>
          <p:cNvPicPr>
            <a:picLocks noChangeAspect="1"/>
          </p:cNvPicPr>
          <p:nvPr/>
        </p:nvPicPr>
        <p:blipFill>
          <a:blip r:embed="rId4"/>
          <a:stretch/>
        </p:blipFill>
        <p:spPr bwMode="auto">
          <a:xfrm>
            <a:off x="3784323" y="1796431"/>
            <a:ext cx="3665223" cy="427487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:p159="http://schemas.microsoft.com/office/powerpoint/2015/09/main" xmlns:w="http://schemas.openxmlformats.org/wordprocessingml/2006/main" xmlns:m="http://schemas.openxmlformats.org/officeDocument/2006/math" xmlns="" Requires="p159">
      <p:transition p14:dur="2000" advClick="1"/>
    </mc:Choice>
    <mc:Fallback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183690004" name="Titolo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</a:rPr>
              <a:t>Francesco I Gonzaga-Stemma di Francesco</a:t>
            </a:r>
          </a:p>
        </p:txBody>
      </p:sp>
      <p:pic>
        <p:nvPicPr>
          <p:cNvPr id="2" name="Segnaposto contenuto 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062672" y="6047499"/>
            <a:ext cx="2773686" cy="487681"/>
          </a:xfrm>
        </p:spPr>
      </p:pic>
      <p:pic>
        <p:nvPicPr>
          <p:cNvPr id="226337169" name="Immagine 226337168"/>
          <p:cNvPicPr>
            <a:picLocks noChangeAspect="1"/>
          </p:cNvPicPr>
          <p:nvPr/>
        </p:nvPicPr>
        <p:blipFill>
          <a:blip r:embed="rId4"/>
          <a:stretch/>
        </p:blipFill>
        <p:spPr bwMode="auto">
          <a:xfrm>
            <a:off x="1846922" y="1772154"/>
            <a:ext cx="2932693" cy="4303228"/>
          </a:xfrm>
          <a:prstGeom prst="rect">
            <a:avLst/>
          </a:prstGeom>
        </p:spPr>
      </p:pic>
      <p:pic>
        <p:nvPicPr>
          <p:cNvPr id="530492971" name="Immagine 530492970"/>
          <p:cNvPicPr>
            <a:picLocks noChangeAspect="1"/>
          </p:cNvPicPr>
          <p:nvPr/>
        </p:nvPicPr>
        <p:blipFill>
          <a:blip r:embed="rId5"/>
          <a:stretch/>
        </p:blipFill>
        <p:spPr bwMode="auto">
          <a:xfrm>
            <a:off x="5818692" y="1836891"/>
            <a:ext cx="4971065" cy="389529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:p159="http://schemas.microsoft.com/office/powerpoint/2015/09/main" xmlns:w="http://schemas.openxmlformats.org/wordprocessingml/2006/main" xmlns:m="http://schemas.openxmlformats.org/officeDocument/2006/math" xmlns="" Requires="p159">
      <p:transition p14:dur="2000" advClick="1"/>
    </mc:Choice>
    <mc:Fallback>
      <p:transition/>
    </mc:Fallback>
  </mc:AlternateContent>
</p:sld>
</file>

<file path=ppt/theme/theme1.xml><?xml version="1.0" encoding="utf-8"?>
<a:theme xmlns:a="http://schemas.openxmlformats.org/drawingml/2006/main" name="Office Theme">
  <a:themeElements>
    <a:clrScheme name="New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 Them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</TotalTime>
  <Words>80</Words>
  <Application>Microsoft Office PowerPoint</Application>
  <DocSecurity>0</DocSecurity>
  <PresentationFormat>Personalizzato</PresentationFormat>
  <Paragraphs>24</Paragraphs>
  <Slides>12</Slides>
  <Notes>12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3" baseType="lpstr">
      <vt:lpstr>Office Theme</vt:lpstr>
      <vt:lpstr>Matrimonio e patrimonio. Strategia politica e vincoli d’amore alla corte dei Gonzaga. </vt:lpstr>
      <vt:lpstr>Palazzo Ducale di Mantova, ritratto di Contessina De Medici Lorenzo Lotto, ritratto di Leone Brembati (1524- Vienna)</vt:lpstr>
      <vt:lpstr>La Dama delle licnidi e Federico II Gonzaga</vt:lpstr>
      <vt:lpstr>Luigi Corradi da Gonzaga 1268-1360</vt:lpstr>
      <vt:lpstr>Luigi Gonzaga e Richeldina dei Ramberti</vt:lpstr>
      <vt:lpstr>Festeggiamenti con banchetti e tornei </vt:lpstr>
      <vt:lpstr>Francesco I Gonzaga 1366-1407</vt:lpstr>
      <vt:lpstr>Bernabò Visconti e Beatrice della Scala</vt:lpstr>
      <vt:lpstr>Francesco I Gonzaga-Stemma di Francesco</vt:lpstr>
      <vt:lpstr>Gian Galeazzo Visconti e Caterina Visconti</vt:lpstr>
      <vt:lpstr>Presentazione standard di PowerPoint</vt:lpstr>
      <vt:lpstr>Girolamo Fiorio,1829.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Matrimonio e patrimonio. Strategia politica e vincoli d’amore alla corte dei Gonzaga. </dc:title>
  <dc:creator>Utente</dc:creator>
  <cp:lastModifiedBy>Utente</cp:lastModifiedBy>
  <cp:revision>27</cp:revision>
  <dcterms:created xsi:type="dcterms:W3CDTF">2012-12-03T06:56:55Z</dcterms:created>
  <dcterms:modified xsi:type="dcterms:W3CDTF">2024-01-10T08:43:13Z</dcterms:modified>
  <dc:identifier/>
  <dc:language/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503656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S10.0.0</vt:lpwstr>
  </property>
</Properties>
</file>