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it-IT"/>
              <a:t>13/02/2024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5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it-IT">
              <a:latin typeface="Arial"/>
              <a:cs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it-IT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E4D957-55AA-6BD0-6D0E-CBB14FCCEF6E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DC87E6-A184-81BD-D25A-2FF6EBE66CD9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64011D-11E3-FE75-D281-581DE6939172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EA7A8E-FCD8-DCCF-C524-16A21CA184D6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711AD5-5981-EB27-F879-6206E413E463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AC0A49-E0DF-942A-48F0-603612791D3F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BAFF2C-56F3-FD2F-CAD2-D91128C98940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1708533-C3AB-EF1C-8651-448C8AEE74D6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93E40D-52C2-108B-7C50-646E1D88B9B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08A5C7-C499-0118-3ED5-95C4E1F2975F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D9B3F8-9D59-A155-A8B9-DA990971AB15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0A9BC4-7816-7E60-AE3A-EBCE50A29150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F52264-4998-2A07-48BA-AA4E81D88670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65D921-0C12-8822-CA3D-4FC6E0C615DF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ACF2D0-9E05-3D89-6B47-73C5C3406A1F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uot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it-IT"/>
              <a:t>Click icon to add picture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it-IT"/>
              <a:t>13/02/2024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it-IT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it-IT" sz="3600" dirty="0">
                <a:latin typeface="Berlin Sans FB Demi" panose="020E0802020502020306" pitchFamily="34" charset="0"/>
              </a:rPr>
              <a:t>Margherita </a:t>
            </a:r>
            <a:r>
              <a:rPr lang="it-IT" sz="3600" dirty="0" err="1">
                <a:latin typeface="Berlin Sans FB Demi" panose="020E0802020502020306" pitchFamily="34" charset="0"/>
              </a:rPr>
              <a:t>Paleologo</a:t>
            </a:r>
            <a:r>
              <a:rPr lang="it-IT" sz="3600" dirty="0">
                <a:latin typeface="Berlin Sans FB Demi" panose="020E0802020502020306" pitchFamily="34" charset="0"/>
              </a:rPr>
              <a:t> e Margherita Gonzaga d’Este. Una saggia reggente e una duchessa progressista</a:t>
            </a:r>
            <a:endParaRPr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it-IT" dirty="0"/>
              <a:t>A cura di Federica Pradella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396" y="5936451"/>
            <a:ext cx="2773686" cy="487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502851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Santa Paola</a:t>
            </a:r>
            <a:endParaRPr dirty="0">
              <a:latin typeface="Berlin Sans FB Demi" panose="020E0802020502020306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5040" y="6031315"/>
            <a:ext cx="2773686" cy="487681"/>
          </a:xfrm>
        </p:spPr>
      </p:pic>
      <p:pic>
        <p:nvPicPr>
          <p:cNvPr id="1640858044" name="Immagine 16408580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9585" y="1851255"/>
            <a:ext cx="4983350" cy="3737512"/>
          </a:xfrm>
          <a:prstGeom prst="rect">
            <a:avLst/>
          </a:prstGeom>
        </p:spPr>
      </p:pic>
      <p:pic>
        <p:nvPicPr>
          <p:cNvPr id="1057329304" name="Immagine 105732930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17547" y="1813124"/>
            <a:ext cx="3116430" cy="381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415592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Margherita </a:t>
            </a:r>
            <a:r>
              <a:rPr sz="2800" dirty="0" err="1">
                <a:latin typeface="Berlin Sans FB Demi" panose="020E0802020502020306" pitchFamily="34" charset="0"/>
              </a:rPr>
              <a:t>Duchessa</a:t>
            </a:r>
            <a:r>
              <a:rPr sz="2800" dirty="0">
                <a:latin typeface="Berlin Sans FB Demi" panose="020E0802020502020306" pitchFamily="34" charset="0"/>
              </a:rPr>
              <a:t> di Ferrara 1564-1618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488" y="6055591"/>
            <a:ext cx="2773686" cy="487681"/>
          </a:xfrm>
        </p:spPr>
      </p:pic>
      <p:pic>
        <p:nvPicPr>
          <p:cNvPr id="1067805218" name="Immagine 10678052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80455" y="1788340"/>
            <a:ext cx="2559995" cy="4377320"/>
          </a:xfrm>
          <a:prstGeom prst="rect">
            <a:avLst/>
          </a:prstGeom>
        </p:spPr>
      </p:pic>
      <p:pic>
        <p:nvPicPr>
          <p:cNvPr id="538896448" name="Immagine 53889644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49940" y="1868220"/>
            <a:ext cx="3662941" cy="2902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049471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Alfonso </a:t>
            </a:r>
            <a:r>
              <a:rPr sz="2800" dirty="0" err="1">
                <a:latin typeface="Berlin Sans FB Demi" panose="020E0802020502020306" pitchFamily="34" charset="0"/>
              </a:rPr>
              <a:t>d’Este</a:t>
            </a:r>
            <a:r>
              <a:rPr sz="2800" dirty="0">
                <a:latin typeface="Berlin Sans FB Demi" panose="020E0802020502020306" pitchFamily="34" charset="0"/>
              </a:rPr>
              <a:t> 1533-1597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384" y="6055591"/>
            <a:ext cx="2773686" cy="487681"/>
          </a:xfrm>
        </p:spPr>
      </p:pic>
      <p:pic>
        <p:nvPicPr>
          <p:cNvPr id="1157541698" name="Immagine 115754169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25985" y="1715512"/>
            <a:ext cx="2894197" cy="4689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7237158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>
                <a:latin typeface="Berlin Sans FB Demi" panose="020E0802020502020306" pitchFamily="34" charset="0"/>
              </a:rPr>
              <a:t>I</a:t>
            </a:r>
            <a:r>
              <a:rPr sz="2800" dirty="0">
                <a:latin typeface="Berlin Sans FB Demi" panose="020E0802020502020306" pitchFamily="34" charset="0"/>
              </a:rPr>
              <a:t>l Concerto </a:t>
            </a:r>
            <a:r>
              <a:rPr sz="2800" dirty="0" err="1">
                <a:latin typeface="Berlin Sans FB Demi" panose="020E0802020502020306" pitchFamily="34" charset="0"/>
              </a:rPr>
              <a:t>delle</a:t>
            </a:r>
            <a:r>
              <a:rPr sz="2800" dirty="0">
                <a:latin typeface="Berlin Sans FB Demi" panose="020E0802020502020306" pitchFamily="34" charset="0"/>
              </a:rPr>
              <a:t> Dame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2212" y="6023223"/>
            <a:ext cx="2773686" cy="487681"/>
          </a:xfrm>
        </p:spPr>
      </p:pic>
      <p:pic>
        <p:nvPicPr>
          <p:cNvPr id="932517998" name="Immagine 93251799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40668" y="1652996"/>
            <a:ext cx="7376755" cy="414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80290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Margherita Gonzaga </a:t>
            </a:r>
            <a:r>
              <a:rPr sz="2800" dirty="0" err="1">
                <a:latin typeface="Berlin Sans FB Demi" panose="020E0802020502020306" pitchFamily="34" charset="0"/>
              </a:rPr>
              <a:t>d’Este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752" y="6055591"/>
            <a:ext cx="2773686" cy="487681"/>
          </a:xfrm>
        </p:spPr>
      </p:pic>
      <p:pic>
        <p:nvPicPr>
          <p:cNvPr id="487387360" name="Immagine 48738735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94772" y="1747880"/>
            <a:ext cx="2838772" cy="4878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7037742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D. </a:t>
            </a:r>
            <a:r>
              <a:rPr sz="2800" dirty="0" err="1">
                <a:latin typeface="Berlin Sans FB Demi" panose="020E0802020502020306" pitchFamily="34" charset="0"/>
              </a:rPr>
              <a:t>Fetti</a:t>
            </a:r>
            <a:r>
              <a:rPr sz="2800" dirty="0">
                <a:latin typeface="Berlin Sans FB Demi" panose="020E0802020502020306" pitchFamily="34" charset="0"/>
              </a:rPr>
              <a:t>, Margherita Gonzaga </a:t>
            </a:r>
            <a:r>
              <a:rPr sz="2800" dirty="0" err="1">
                <a:latin typeface="Berlin Sans FB Demi" panose="020E0802020502020306" pitchFamily="34" charset="0"/>
              </a:rPr>
              <a:t>riceve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il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modello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della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chiesa</a:t>
            </a:r>
            <a:r>
              <a:rPr sz="2800" dirty="0">
                <a:latin typeface="Berlin Sans FB Demi" panose="020E0802020502020306" pitchFamily="34" charset="0"/>
              </a:rPr>
              <a:t> di </a:t>
            </a:r>
            <a:r>
              <a:rPr sz="2800" dirty="0" err="1">
                <a:latin typeface="Berlin Sans FB Demi" panose="020E0802020502020306" pitchFamily="34" charset="0"/>
              </a:rPr>
              <a:t>Sant’Orsola</a:t>
            </a:r>
            <a:endParaRPr sz="2800" dirty="0">
              <a:latin typeface="Berlin Sans FB Demi" panose="020E0802020502020306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57" y="3757453"/>
            <a:ext cx="2773686" cy="487681"/>
          </a:xfrm>
        </p:spPr>
      </p:pic>
      <p:pic>
        <p:nvPicPr>
          <p:cNvPr id="1636799996" name="Immagine 163679999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46253" y="1844983"/>
            <a:ext cx="5011469" cy="43899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80" y="6049739"/>
            <a:ext cx="2773686" cy="487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8412189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>
                <a:latin typeface="Berlin Sans FB Demi" panose="020E0802020502020306" pitchFamily="34" charset="0"/>
              </a:rPr>
              <a:t>La Chiesa di </a:t>
            </a:r>
            <a:r>
              <a:rPr dirty="0" err="1">
                <a:latin typeface="Berlin Sans FB Demi" panose="020E0802020502020306" pitchFamily="34" charset="0"/>
              </a:rPr>
              <a:t>Sant’Orsola</a:t>
            </a:r>
            <a:endParaRPr dirty="0">
              <a:latin typeface="Berlin Sans FB Demi" panose="020E0802020502020306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752" y="5990854"/>
            <a:ext cx="2773686" cy="487681"/>
          </a:xfrm>
        </p:spPr>
      </p:pic>
      <p:pic>
        <p:nvPicPr>
          <p:cNvPr id="1371464268" name="Immagine 137146426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5189" y="1734319"/>
            <a:ext cx="5038504" cy="4008497"/>
          </a:xfrm>
          <a:prstGeom prst="rect">
            <a:avLst/>
          </a:prstGeom>
        </p:spPr>
      </p:pic>
      <p:pic>
        <p:nvPicPr>
          <p:cNvPr id="732364798" name="Immagine 73236479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5999" y="1844984"/>
            <a:ext cx="5073912" cy="3805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5931926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Margherita </a:t>
            </a:r>
            <a:r>
              <a:rPr sz="2800" dirty="0" err="1">
                <a:latin typeface="Berlin Sans FB Demi" panose="020E0802020502020306" pitchFamily="34" charset="0"/>
              </a:rPr>
              <a:t>Paleologo</a:t>
            </a:r>
            <a:r>
              <a:rPr sz="2800" dirty="0">
                <a:latin typeface="Berlin Sans FB Demi" panose="020E0802020502020306" pitchFamily="34" charset="0"/>
              </a:rPr>
              <a:t> 1510-1566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752" y="6096051"/>
            <a:ext cx="2773686" cy="487681"/>
          </a:xfrm>
        </p:spPr>
      </p:pic>
      <p:pic>
        <p:nvPicPr>
          <p:cNvPr id="955752350" name="Immagine 95575234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73362" y="1844984"/>
            <a:ext cx="2979557" cy="3784037"/>
          </a:xfrm>
          <a:prstGeom prst="rect">
            <a:avLst/>
          </a:prstGeom>
        </p:spPr>
      </p:pic>
      <p:pic>
        <p:nvPicPr>
          <p:cNvPr id="572653938" name="Immagine 57265393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05980" y="1844984"/>
            <a:ext cx="3000959" cy="3788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2830327" name="Immagine 6328303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0739" y="1838648"/>
            <a:ext cx="4762499" cy="4238624"/>
          </a:xfrm>
          <a:prstGeom prst="rect">
            <a:avLst/>
          </a:prstGeom>
        </p:spPr>
      </p:pic>
      <p:sp>
        <p:nvSpPr>
          <p:cNvPr id="313734793" name="Figura a mano libera 313734792"/>
          <p:cNvSpPr/>
          <p:nvPr/>
        </p:nvSpPr>
        <p:spPr bwMode="auto">
          <a:xfrm>
            <a:off x="4735703" y="2903737"/>
            <a:ext cx="1109708" cy="1387135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9360" y="27936"/>
                </a:moveTo>
                <a:cubicBezTo>
                  <a:pt x="7919" y="27647"/>
                  <a:pt x="6480" y="27936"/>
                  <a:pt x="5039" y="28512"/>
                </a:cubicBezTo>
                <a:cubicBezTo>
                  <a:pt x="3960" y="29376"/>
                  <a:pt x="2519" y="30240"/>
                  <a:pt x="1799" y="31392"/>
                </a:cubicBezTo>
                <a:cubicBezTo>
                  <a:pt x="1080" y="32832"/>
                  <a:pt x="360" y="34560"/>
                  <a:pt x="0" y="36000"/>
                </a:cubicBezTo>
                <a:cubicBezTo>
                  <a:pt x="0" y="37152"/>
                  <a:pt x="0" y="38591"/>
                  <a:pt x="0" y="39743"/>
                </a:cubicBezTo>
                <a:cubicBezTo>
                  <a:pt x="720" y="40896"/>
                  <a:pt x="2159" y="42048"/>
                  <a:pt x="3960" y="42624"/>
                </a:cubicBezTo>
                <a:cubicBezTo>
                  <a:pt x="5760" y="43200"/>
                  <a:pt x="7199" y="43200"/>
                  <a:pt x="8640" y="43200"/>
                </a:cubicBezTo>
                <a:cubicBezTo>
                  <a:pt x="10079" y="43200"/>
                  <a:pt x="12599" y="43200"/>
                  <a:pt x="14400" y="43200"/>
                </a:cubicBezTo>
                <a:cubicBezTo>
                  <a:pt x="15839" y="43200"/>
                  <a:pt x="17280" y="43200"/>
                  <a:pt x="18719" y="43200"/>
                </a:cubicBezTo>
                <a:cubicBezTo>
                  <a:pt x="20879" y="42624"/>
                  <a:pt x="22320" y="42048"/>
                  <a:pt x="23759" y="41472"/>
                </a:cubicBezTo>
                <a:cubicBezTo>
                  <a:pt x="26280" y="40320"/>
                  <a:pt x="27720" y="39456"/>
                  <a:pt x="29519" y="38304"/>
                </a:cubicBezTo>
                <a:cubicBezTo>
                  <a:pt x="30960" y="36864"/>
                  <a:pt x="32039" y="35136"/>
                  <a:pt x="33120" y="33984"/>
                </a:cubicBezTo>
                <a:cubicBezTo>
                  <a:pt x="33840" y="31967"/>
                  <a:pt x="34920" y="29088"/>
                  <a:pt x="35280" y="27072"/>
                </a:cubicBezTo>
                <a:cubicBezTo>
                  <a:pt x="35640" y="25056"/>
                  <a:pt x="36000" y="23039"/>
                  <a:pt x="37080" y="21600"/>
                </a:cubicBezTo>
                <a:cubicBezTo>
                  <a:pt x="37440" y="20160"/>
                  <a:pt x="38160" y="18719"/>
                  <a:pt x="38520" y="17567"/>
                </a:cubicBezTo>
                <a:cubicBezTo>
                  <a:pt x="38880" y="16415"/>
                  <a:pt x="39960" y="14400"/>
                  <a:pt x="41040" y="12384"/>
                </a:cubicBezTo>
                <a:cubicBezTo>
                  <a:pt x="41400" y="10368"/>
                  <a:pt x="42120" y="8639"/>
                  <a:pt x="42480" y="7487"/>
                </a:cubicBezTo>
                <a:cubicBezTo>
                  <a:pt x="42840" y="6335"/>
                  <a:pt x="43200" y="5183"/>
                  <a:pt x="43200" y="3744"/>
                </a:cubicBezTo>
                <a:cubicBezTo>
                  <a:pt x="43200" y="2304"/>
                  <a:pt x="43200" y="1152"/>
                  <a:pt x="41760" y="288"/>
                </a:cubicBezTo>
                <a:cubicBezTo>
                  <a:pt x="40320" y="0"/>
                  <a:pt x="38880" y="0"/>
                  <a:pt x="36720" y="0"/>
                </a:cubicBezTo>
                <a:cubicBezTo>
                  <a:pt x="33840" y="0"/>
                  <a:pt x="31680" y="0"/>
                  <a:pt x="30240" y="0"/>
                </a:cubicBezTo>
                <a:cubicBezTo>
                  <a:pt x="27360" y="288"/>
                  <a:pt x="24840" y="863"/>
                  <a:pt x="22680" y="1440"/>
                </a:cubicBezTo>
                <a:cubicBezTo>
                  <a:pt x="20160" y="2304"/>
                  <a:pt x="17640" y="3456"/>
                  <a:pt x="16200" y="4319"/>
                </a:cubicBezTo>
                <a:cubicBezTo>
                  <a:pt x="14760" y="5471"/>
                  <a:pt x="13319" y="6335"/>
                  <a:pt x="11880" y="7776"/>
                </a:cubicBezTo>
                <a:cubicBezTo>
                  <a:pt x="11160" y="8928"/>
                  <a:pt x="9719" y="10656"/>
                  <a:pt x="9360" y="12095"/>
                </a:cubicBezTo>
                <a:cubicBezTo>
                  <a:pt x="8280" y="13536"/>
                  <a:pt x="7919" y="14976"/>
                  <a:pt x="7199" y="16704"/>
                </a:cubicBezTo>
                <a:cubicBezTo>
                  <a:pt x="6839" y="18432"/>
                  <a:pt x="6120" y="20160"/>
                  <a:pt x="5760" y="21887"/>
                </a:cubicBezTo>
                <a:cubicBezTo>
                  <a:pt x="5039" y="23039"/>
                  <a:pt x="5039" y="24191"/>
                  <a:pt x="4679" y="25343"/>
                </a:cubicBezTo>
                <a:quadBezTo>
                  <a:pt x="4679" y="26495"/>
                  <a:pt x="4679" y="27936"/>
                </a:quadBezTo>
              </a:path>
            </a:pathLst>
          </a:custGeom>
          <a:noFill/>
          <a:ln w="36000">
            <a:solidFill>
              <a:srgbClr val="BB2765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258568" name="Figura a mano libera 626258567"/>
          <p:cNvSpPr/>
          <p:nvPr/>
        </p:nvSpPr>
        <p:spPr bwMode="auto">
          <a:xfrm>
            <a:off x="7232548" y="2626310"/>
            <a:ext cx="1276164" cy="998737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19095" y="11999"/>
                </a:moveTo>
                <a:cubicBezTo>
                  <a:pt x="17217" y="12400"/>
                  <a:pt x="14713" y="12400"/>
                  <a:pt x="13460" y="13599"/>
                </a:cubicBezTo>
                <a:cubicBezTo>
                  <a:pt x="11269" y="14000"/>
                  <a:pt x="9391" y="14799"/>
                  <a:pt x="8139" y="15199"/>
                </a:cubicBezTo>
                <a:cubicBezTo>
                  <a:pt x="6886" y="15600"/>
                  <a:pt x="5008" y="16799"/>
                  <a:pt x="3443" y="17599"/>
                </a:cubicBezTo>
                <a:cubicBezTo>
                  <a:pt x="2191" y="18800"/>
                  <a:pt x="1252" y="20000"/>
                  <a:pt x="626" y="21600"/>
                </a:cubicBezTo>
                <a:cubicBezTo>
                  <a:pt x="0" y="23600"/>
                  <a:pt x="0" y="25200"/>
                  <a:pt x="0" y="27199"/>
                </a:cubicBezTo>
                <a:cubicBezTo>
                  <a:pt x="0" y="29999"/>
                  <a:pt x="0" y="31599"/>
                  <a:pt x="0" y="33599"/>
                </a:cubicBezTo>
                <a:cubicBezTo>
                  <a:pt x="0" y="35199"/>
                  <a:pt x="313" y="36799"/>
                  <a:pt x="313" y="38399"/>
                </a:cubicBezTo>
                <a:cubicBezTo>
                  <a:pt x="939" y="40000"/>
                  <a:pt x="1878" y="41199"/>
                  <a:pt x="3443" y="42000"/>
                </a:cubicBezTo>
                <a:cubicBezTo>
                  <a:pt x="5008" y="42399"/>
                  <a:pt x="6886" y="43200"/>
                  <a:pt x="8139" y="43200"/>
                </a:cubicBezTo>
                <a:cubicBezTo>
                  <a:pt x="9704" y="43200"/>
                  <a:pt x="11269" y="43200"/>
                  <a:pt x="13147" y="43200"/>
                </a:cubicBezTo>
                <a:cubicBezTo>
                  <a:pt x="14713" y="43200"/>
                  <a:pt x="15965" y="43200"/>
                  <a:pt x="17217" y="43200"/>
                </a:cubicBezTo>
                <a:cubicBezTo>
                  <a:pt x="18782" y="43200"/>
                  <a:pt x="20660" y="42399"/>
                  <a:pt x="21913" y="42000"/>
                </a:cubicBezTo>
                <a:cubicBezTo>
                  <a:pt x="23478" y="40799"/>
                  <a:pt x="24730" y="40400"/>
                  <a:pt x="25982" y="39599"/>
                </a:cubicBezTo>
                <a:cubicBezTo>
                  <a:pt x="27234" y="38800"/>
                  <a:pt x="28486" y="38399"/>
                  <a:pt x="30052" y="36799"/>
                </a:cubicBezTo>
                <a:cubicBezTo>
                  <a:pt x="31617" y="35600"/>
                  <a:pt x="32869" y="35199"/>
                  <a:pt x="33808" y="34000"/>
                </a:cubicBezTo>
                <a:cubicBezTo>
                  <a:pt x="35373" y="33199"/>
                  <a:pt x="36626" y="32400"/>
                  <a:pt x="38191" y="31200"/>
                </a:cubicBezTo>
                <a:cubicBezTo>
                  <a:pt x="39443" y="29600"/>
                  <a:pt x="40382" y="28000"/>
                  <a:pt x="40695" y="26400"/>
                </a:cubicBezTo>
                <a:cubicBezTo>
                  <a:pt x="41634" y="23999"/>
                  <a:pt x="42260" y="22399"/>
                  <a:pt x="42573" y="20400"/>
                </a:cubicBezTo>
                <a:cubicBezTo>
                  <a:pt x="42573" y="18399"/>
                  <a:pt x="42573" y="16799"/>
                  <a:pt x="42573" y="15199"/>
                </a:cubicBezTo>
                <a:cubicBezTo>
                  <a:pt x="43200" y="13599"/>
                  <a:pt x="43200" y="11599"/>
                  <a:pt x="43200" y="9999"/>
                </a:cubicBezTo>
                <a:cubicBezTo>
                  <a:pt x="43200" y="8399"/>
                  <a:pt x="43200" y="6400"/>
                  <a:pt x="42260" y="4800"/>
                </a:cubicBezTo>
                <a:cubicBezTo>
                  <a:pt x="41634" y="3200"/>
                  <a:pt x="40382" y="2399"/>
                  <a:pt x="38504" y="1999"/>
                </a:cubicBezTo>
                <a:cubicBezTo>
                  <a:pt x="36000" y="799"/>
                  <a:pt x="34434" y="400"/>
                  <a:pt x="32243" y="400"/>
                </a:cubicBezTo>
                <a:cubicBezTo>
                  <a:pt x="30678" y="0"/>
                  <a:pt x="28800" y="0"/>
                  <a:pt x="27234" y="1199"/>
                </a:cubicBezTo>
                <a:cubicBezTo>
                  <a:pt x="25669" y="1999"/>
                  <a:pt x="24417" y="2799"/>
                  <a:pt x="23165" y="3999"/>
                </a:cubicBezTo>
                <a:cubicBezTo>
                  <a:pt x="21913" y="4800"/>
                  <a:pt x="20347" y="5599"/>
                  <a:pt x="19408" y="6799"/>
                </a:cubicBezTo>
                <a:cubicBezTo>
                  <a:pt x="18156" y="7599"/>
                  <a:pt x="16904" y="8399"/>
                  <a:pt x="15652" y="9600"/>
                </a:cubicBezTo>
                <a:lnTo>
                  <a:pt x="14713" y="11200"/>
                </a:lnTo>
              </a:path>
            </a:pathLst>
          </a:custGeom>
          <a:noFill/>
          <a:ln w="36000">
            <a:solidFill>
              <a:srgbClr val="BB2765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3284600" name="Figura a mano libera 1273284599"/>
          <p:cNvSpPr/>
          <p:nvPr/>
        </p:nvSpPr>
        <p:spPr bwMode="auto">
          <a:xfrm>
            <a:off x="851723" y="3319878"/>
            <a:ext cx="3856237" cy="638082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0" y="21913"/>
                </a:moveTo>
                <a:cubicBezTo>
                  <a:pt x="517" y="21286"/>
                  <a:pt x="932" y="21286"/>
                  <a:pt x="1657" y="21286"/>
                </a:cubicBezTo>
                <a:cubicBezTo>
                  <a:pt x="2900" y="21286"/>
                  <a:pt x="4454" y="21286"/>
                  <a:pt x="6319" y="23791"/>
                </a:cubicBezTo>
                <a:cubicBezTo>
                  <a:pt x="8287" y="26295"/>
                  <a:pt x="10152" y="28800"/>
                  <a:pt x="13053" y="31304"/>
                </a:cubicBezTo>
                <a:cubicBezTo>
                  <a:pt x="14503" y="33808"/>
                  <a:pt x="16057" y="34434"/>
                  <a:pt x="17404" y="36313"/>
                </a:cubicBezTo>
                <a:cubicBezTo>
                  <a:pt x="18543" y="36313"/>
                  <a:pt x="19890" y="36313"/>
                  <a:pt x="21030" y="36313"/>
                </a:cubicBezTo>
                <a:cubicBezTo>
                  <a:pt x="22066" y="36313"/>
                  <a:pt x="22791" y="36313"/>
                  <a:pt x="23516" y="36313"/>
                </a:cubicBezTo>
                <a:cubicBezTo>
                  <a:pt x="24345" y="36313"/>
                  <a:pt x="25484" y="36313"/>
                  <a:pt x="27038" y="36313"/>
                </a:cubicBezTo>
                <a:cubicBezTo>
                  <a:pt x="27867" y="36313"/>
                  <a:pt x="28903" y="36313"/>
                  <a:pt x="29628" y="36313"/>
                </a:cubicBezTo>
                <a:cubicBezTo>
                  <a:pt x="30043" y="36313"/>
                  <a:pt x="30146" y="33808"/>
                  <a:pt x="30146" y="30678"/>
                </a:cubicBezTo>
                <a:cubicBezTo>
                  <a:pt x="30146" y="27547"/>
                  <a:pt x="30146" y="25043"/>
                  <a:pt x="30146" y="22539"/>
                </a:cubicBezTo>
                <a:cubicBezTo>
                  <a:pt x="30146" y="20034"/>
                  <a:pt x="30561" y="18782"/>
                  <a:pt x="30975" y="18782"/>
                </a:cubicBezTo>
                <a:cubicBezTo>
                  <a:pt x="31597" y="18782"/>
                  <a:pt x="32218" y="18782"/>
                  <a:pt x="32943" y="18782"/>
                </a:cubicBezTo>
                <a:cubicBezTo>
                  <a:pt x="33461" y="18782"/>
                  <a:pt x="33979" y="18782"/>
                  <a:pt x="34808" y="18782"/>
                </a:cubicBezTo>
                <a:cubicBezTo>
                  <a:pt x="35223" y="18782"/>
                  <a:pt x="35844" y="18782"/>
                  <a:pt x="36569" y="18782"/>
                </a:cubicBezTo>
                <a:cubicBezTo>
                  <a:pt x="37087" y="18782"/>
                  <a:pt x="37502" y="18782"/>
                  <a:pt x="38020" y="18782"/>
                </a:cubicBezTo>
                <a:cubicBezTo>
                  <a:pt x="38848" y="18782"/>
                  <a:pt x="39470" y="18782"/>
                  <a:pt x="39884" y="18782"/>
                </a:cubicBezTo>
                <a:cubicBezTo>
                  <a:pt x="40299" y="18782"/>
                  <a:pt x="40920" y="18782"/>
                  <a:pt x="41646" y="18782"/>
                </a:cubicBezTo>
                <a:cubicBezTo>
                  <a:pt x="42060" y="18782"/>
                  <a:pt x="42474" y="18782"/>
                  <a:pt x="42371" y="16278"/>
                </a:cubicBezTo>
                <a:cubicBezTo>
                  <a:pt x="42267" y="12521"/>
                  <a:pt x="42060" y="8139"/>
                  <a:pt x="41956" y="5008"/>
                </a:cubicBezTo>
                <a:cubicBezTo>
                  <a:pt x="41749" y="2504"/>
                  <a:pt x="41542" y="0"/>
                  <a:pt x="41749" y="2504"/>
                </a:cubicBezTo>
                <a:cubicBezTo>
                  <a:pt x="42164" y="6260"/>
                  <a:pt x="42682" y="10643"/>
                  <a:pt x="42992" y="14400"/>
                </a:cubicBezTo>
                <a:cubicBezTo>
                  <a:pt x="43200" y="16904"/>
                  <a:pt x="43200" y="20034"/>
                  <a:pt x="42785" y="22539"/>
                </a:cubicBezTo>
                <a:cubicBezTo>
                  <a:pt x="42371" y="23791"/>
                  <a:pt x="41853" y="25669"/>
                  <a:pt x="41438" y="26921"/>
                </a:cubicBezTo>
                <a:cubicBezTo>
                  <a:pt x="40920" y="28800"/>
                  <a:pt x="40402" y="30052"/>
                  <a:pt x="39677" y="32556"/>
                </a:cubicBezTo>
                <a:cubicBezTo>
                  <a:pt x="39263" y="33808"/>
                  <a:pt x="38745" y="35686"/>
                  <a:pt x="38227" y="37565"/>
                </a:cubicBezTo>
                <a:cubicBezTo>
                  <a:pt x="37812" y="38817"/>
                  <a:pt x="38020" y="35686"/>
                  <a:pt x="38330" y="33808"/>
                </a:cubicBezTo>
                <a:cubicBezTo>
                  <a:pt x="38641" y="30678"/>
                  <a:pt x="39056" y="27547"/>
                  <a:pt x="39366" y="24417"/>
                </a:cubicBezTo>
                <a:cubicBezTo>
                  <a:pt x="39677" y="21913"/>
                  <a:pt x="39988" y="20034"/>
                  <a:pt x="40402" y="17530"/>
                </a:cubicBezTo>
                <a:cubicBezTo>
                  <a:pt x="40713" y="15026"/>
                  <a:pt x="41024" y="11269"/>
                  <a:pt x="41438" y="10017"/>
                </a:cubicBezTo>
                <a:cubicBezTo>
                  <a:pt x="41853" y="8765"/>
                  <a:pt x="42267" y="6260"/>
                  <a:pt x="42578" y="3756"/>
                </a:cubicBezTo>
                <a:cubicBezTo>
                  <a:pt x="42474" y="8139"/>
                  <a:pt x="42164" y="10017"/>
                  <a:pt x="41956" y="12521"/>
                </a:cubicBezTo>
                <a:cubicBezTo>
                  <a:pt x="41646" y="14400"/>
                  <a:pt x="41231" y="17530"/>
                  <a:pt x="40920" y="20034"/>
                </a:cubicBezTo>
                <a:cubicBezTo>
                  <a:pt x="40817" y="17530"/>
                  <a:pt x="40920" y="14400"/>
                  <a:pt x="40713" y="20034"/>
                </a:cubicBezTo>
                <a:cubicBezTo>
                  <a:pt x="40092" y="26921"/>
                  <a:pt x="39263" y="34434"/>
                  <a:pt x="38538" y="40069"/>
                </a:cubicBezTo>
                <a:cubicBezTo>
                  <a:pt x="38227" y="43200"/>
                  <a:pt x="38227" y="40069"/>
                  <a:pt x="38745" y="37565"/>
                </a:cubicBezTo>
                <a:cubicBezTo>
                  <a:pt x="39263" y="33808"/>
                  <a:pt x="39781" y="29426"/>
                  <a:pt x="40092" y="26921"/>
                </a:cubicBezTo>
              </a:path>
            </a:pathLst>
          </a:custGeom>
          <a:noFill/>
          <a:ln w="36000">
            <a:solidFill>
              <a:srgbClr val="BB2765">
                <a:alpha val="99999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61725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Monferrato e Mantova</a:t>
            </a:r>
            <a:endParaRPr dirty="0">
              <a:latin typeface="Berlin Sans FB Demi" panose="020E0802020502020306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4187" y="6015131"/>
            <a:ext cx="2773686" cy="487681"/>
          </a:xfr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1517658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>
                <a:latin typeface="Berlin Sans FB Demi" panose="020E0802020502020306" pitchFamily="34" charset="0"/>
              </a:rPr>
              <a:t>Federico e Margherita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5040" y="6047500"/>
            <a:ext cx="2773686" cy="487681"/>
          </a:xfrm>
        </p:spPr>
      </p:pic>
      <p:pic>
        <p:nvPicPr>
          <p:cNvPr id="2093859099" name="Immagine 209385909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01990" y="1825624"/>
            <a:ext cx="3116431" cy="3813776"/>
          </a:xfrm>
          <a:prstGeom prst="rect">
            <a:avLst/>
          </a:prstGeom>
        </p:spPr>
      </p:pic>
      <p:pic>
        <p:nvPicPr>
          <p:cNvPr id="1127412606" name="Immagine 112741260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00145" y="1825624"/>
            <a:ext cx="2724682" cy="373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799495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 err="1">
                <a:latin typeface="Berlin Sans FB Demi" panose="020E0802020502020306" pitchFamily="34" charset="0"/>
              </a:rPr>
              <a:t>Tiziano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Vecellio</a:t>
            </a:r>
            <a:r>
              <a:rPr sz="2800" dirty="0">
                <a:latin typeface="Berlin Sans FB Demi" panose="020E0802020502020306" pitchFamily="34" charset="0"/>
              </a:rPr>
              <a:t>, Donna </a:t>
            </a:r>
            <a:r>
              <a:rPr sz="2800" dirty="0" err="1">
                <a:latin typeface="Berlin Sans FB Demi" panose="020E0802020502020306" pitchFamily="34" charset="0"/>
              </a:rPr>
              <a:t>allo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specchio</a:t>
            </a:r>
            <a:r>
              <a:rPr sz="2800" dirty="0">
                <a:latin typeface="Berlin Sans FB Demi" panose="020E0802020502020306" pitchFamily="34" charset="0"/>
              </a:rPr>
              <a:t>, 1515</a:t>
            </a:r>
            <a:endParaRPr dirty="0">
              <a:latin typeface="Berlin Sans FB Demi" panose="020E0802020502020306" pitchFamily="34" charset="0"/>
            </a:endParaRP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0304" y="6081474"/>
            <a:ext cx="2773686" cy="487681"/>
          </a:xfrm>
        </p:spPr>
      </p:pic>
      <p:pic>
        <p:nvPicPr>
          <p:cNvPr id="1622934394" name="Immagine 162293439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06402" y="1723603"/>
            <a:ext cx="3849676" cy="460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0080553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>
                <a:latin typeface="Berlin Sans FB Demi" panose="020E0802020502020306" pitchFamily="34" charset="0"/>
              </a:rPr>
              <a:t>Palazzina</a:t>
            </a:r>
            <a:r>
              <a:rPr dirty="0">
                <a:latin typeface="Berlin Sans FB Demi" panose="020E0802020502020306" pitchFamily="34" charset="0"/>
              </a:rPr>
              <a:t> </a:t>
            </a:r>
            <a:r>
              <a:rPr dirty="0" err="1">
                <a:latin typeface="Berlin Sans FB Demi" panose="020E0802020502020306" pitchFamily="34" charset="0"/>
              </a:rPr>
              <a:t>della</a:t>
            </a:r>
            <a:r>
              <a:rPr dirty="0">
                <a:latin typeface="Berlin Sans FB Demi" panose="020E0802020502020306" pitchFamily="34" charset="0"/>
              </a:rPr>
              <a:t> </a:t>
            </a:r>
            <a:r>
              <a:rPr dirty="0" err="1">
                <a:latin typeface="Berlin Sans FB Demi" panose="020E0802020502020306" pitchFamily="34" charset="0"/>
              </a:rPr>
              <a:t>Paleologa</a:t>
            </a:r>
            <a:r>
              <a:rPr dirty="0">
                <a:latin typeface="Berlin Sans FB Demi" panose="020E0802020502020306" pitchFamily="34" charset="0"/>
              </a:rPr>
              <a:t> 1531-1898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0764" y="5918026"/>
            <a:ext cx="2773686" cy="487681"/>
          </a:xfrm>
        </p:spPr>
      </p:pic>
      <p:pic>
        <p:nvPicPr>
          <p:cNvPr id="361126080" name="Immagine 36112607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7756" y="1848087"/>
            <a:ext cx="4849826" cy="3231954"/>
          </a:xfrm>
          <a:prstGeom prst="rect">
            <a:avLst/>
          </a:prstGeom>
        </p:spPr>
      </p:pic>
      <p:pic>
        <p:nvPicPr>
          <p:cNvPr id="493568487" name="Immagine 49356848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29890" y="1848087"/>
            <a:ext cx="3964885" cy="306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3946980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Ferrante Gonzaga </a:t>
            </a:r>
            <a:r>
              <a:rPr sz="2800" dirty="0" err="1">
                <a:latin typeface="Berlin Sans FB Demi" panose="020E0802020502020306" pitchFamily="34" charset="0"/>
              </a:rPr>
              <a:t>Vicerè</a:t>
            </a:r>
            <a:r>
              <a:rPr sz="2800" dirty="0">
                <a:latin typeface="Berlin Sans FB Demi" panose="020E0802020502020306" pitchFamily="34" charset="0"/>
              </a:rPr>
              <a:t> di Sicilia e </a:t>
            </a:r>
            <a:r>
              <a:rPr sz="2800" dirty="0" err="1">
                <a:latin typeface="Berlin Sans FB Demi" panose="020E0802020502020306" pitchFamily="34" charset="0"/>
              </a:rPr>
              <a:t>Cardinale</a:t>
            </a:r>
            <a:r>
              <a:rPr sz="2800" dirty="0">
                <a:latin typeface="Berlin Sans FB Demi" panose="020E0802020502020306" pitchFamily="34" charset="0"/>
              </a:rPr>
              <a:t> </a:t>
            </a:r>
            <a:r>
              <a:rPr sz="2800" dirty="0" err="1">
                <a:latin typeface="Berlin Sans FB Demi" panose="020E0802020502020306" pitchFamily="34" charset="0"/>
              </a:rPr>
              <a:t>Ercole</a:t>
            </a:r>
            <a:r>
              <a:rPr sz="2800" dirty="0">
                <a:latin typeface="Berlin Sans FB Demi" panose="020E0802020502020306" pitchFamily="34" charset="0"/>
              </a:rPr>
              <a:t> Gonzaga 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961" y="6133011"/>
            <a:ext cx="2773686" cy="487681"/>
          </a:xfrm>
        </p:spPr>
      </p:pic>
      <p:pic>
        <p:nvPicPr>
          <p:cNvPr id="672762039" name="Immagine 67276203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14867" y="1847803"/>
            <a:ext cx="3069483" cy="4086250"/>
          </a:xfrm>
          <a:prstGeom prst="rect">
            <a:avLst/>
          </a:prstGeom>
        </p:spPr>
      </p:pic>
      <p:pic>
        <p:nvPicPr>
          <p:cNvPr id="328970501" name="Immagine 32897050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30816" y="1847803"/>
            <a:ext cx="3150881" cy="4147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625791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>
                <a:latin typeface="Berlin Sans FB Demi" panose="020E0802020502020306" pitchFamily="34" charset="0"/>
              </a:rPr>
              <a:t>Francesco III Gonzaga(1533-1550) e Caterina </a:t>
            </a:r>
            <a:r>
              <a:rPr sz="2800" dirty="0" err="1">
                <a:latin typeface="Berlin Sans FB Demi" panose="020E0802020502020306" pitchFamily="34" charset="0"/>
              </a:rPr>
              <a:t>d’Asburgo</a:t>
            </a:r>
            <a:r>
              <a:rPr sz="2800" dirty="0">
                <a:latin typeface="Berlin Sans FB Demi" panose="020E0802020502020306" pitchFamily="34" charset="0"/>
              </a:rPr>
              <a:t>( 1533-1572)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396" y="6144603"/>
            <a:ext cx="2773686" cy="487681"/>
          </a:xfrm>
        </p:spPr>
      </p:pic>
      <p:pic>
        <p:nvPicPr>
          <p:cNvPr id="1729324136" name="Immagine 17293241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73769" y="1820707"/>
            <a:ext cx="2746914" cy="4410760"/>
          </a:xfrm>
          <a:prstGeom prst="rect">
            <a:avLst/>
          </a:prstGeom>
        </p:spPr>
      </p:pic>
      <p:pic>
        <p:nvPicPr>
          <p:cNvPr id="1123854197" name="Immagine 112385419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51572" y="1820707"/>
            <a:ext cx="2824830" cy="4427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7610951" name="Titolo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800" dirty="0" err="1">
                <a:latin typeface="Berlin Sans FB Demi" panose="020E0802020502020306" pitchFamily="34" charset="0"/>
              </a:rPr>
              <a:t>Guglielmo</a:t>
            </a:r>
            <a:r>
              <a:rPr sz="2800" dirty="0">
                <a:latin typeface="Berlin Sans FB Demi" panose="020E0802020502020306" pitchFamily="34" charset="0"/>
              </a:rPr>
              <a:t> Gonzaga 1538-1587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4580" y="6112236"/>
            <a:ext cx="2773686" cy="487681"/>
          </a:xfrm>
        </p:spPr>
      </p:pic>
      <p:pic>
        <p:nvPicPr>
          <p:cNvPr id="897080794" name="Immagine 89708079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19443" y="1699327"/>
            <a:ext cx="3172594" cy="4401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59="http://schemas.microsoft.com/office/powerpoint/2015/09/main" xmlns:p14="http://schemas.microsoft.com/office/powerpoint/2010/main" Requires="p159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112</Words>
  <Application>Microsoft Office PowerPoint</Application>
  <DocSecurity>0</DocSecurity>
  <PresentationFormat>Personalizzato</PresentationFormat>
  <Paragraphs>33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Margherita Paleologo e Margherita Gonzaga d’Este. Una saggia reggente e una duchessa progressista</vt:lpstr>
      <vt:lpstr>Margherita Paleologo 1510-1566</vt:lpstr>
      <vt:lpstr>Monferrato e Mantova</vt:lpstr>
      <vt:lpstr>Federico e Margherita</vt:lpstr>
      <vt:lpstr>Tiziano Vecellio, Donna allo specchio, 1515</vt:lpstr>
      <vt:lpstr>Palazzina della Paleologa 1531-1898</vt:lpstr>
      <vt:lpstr>Ferrante Gonzaga Vicerè di Sicilia e Cardinale Ercole Gonzaga </vt:lpstr>
      <vt:lpstr>Francesco III Gonzaga(1533-1550) e Caterina d’Asburgo( 1533-1572)</vt:lpstr>
      <vt:lpstr>Guglielmo Gonzaga 1538-1587</vt:lpstr>
      <vt:lpstr>Santa Paola</vt:lpstr>
      <vt:lpstr>Margherita Duchessa di Ferrara 1564-1618</vt:lpstr>
      <vt:lpstr>Alfonso d’Este 1533-1597</vt:lpstr>
      <vt:lpstr>Il Concerto delle Dame</vt:lpstr>
      <vt:lpstr>Margherita Gonzaga d’Este </vt:lpstr>
      <vt:lpstr>D. Fetti, Margherita Gonzaga riceve il modello della chiesa di Sant’Orsola</vt:lpstr>
      <vt:lpstr>La Chiesa di Sant’Orsola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Margherita Paleologo e Margherita Gonzaga d’Este. Una saggia reggente e una duchessa progressista</dc:title>
  <dc:creator>Utente</dc:creator>
  <cp:lastModifiedBy>Utente</cp:lastModifiedBy>
  <cp:revision>24</cp:revision>
  <dcterms:created xsi:type="dcterms:W3CDTF">2012-12-03T06:56:55Z</dcterms:created>
  <dcterms:modified xsi:type="dcterms:W3CDTF">2024-02-13T10:58:00Z</dcterms:modified>
  <dc:identifier/>
  <dc:language/>
  <cp:version/>
</cp:coreProperties>
</file>